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handoutMasterIdLst>
    <p:handoutMasterId r:id="rId25"/>
  </p:handoutMasterIdLst>
  <p:sldIdLst>
    <p:sldId id="272" r:id="rId3"/>
    <p:sldId id="304" r:id="rId4"/>
    <p:sldId id="258" r:id="rId5"/>
    <p:sldId id="322" r:id="rId6"/>
    <p:sldId id="320" r:id="rId7"/>
    <p:sldId id="323" r:id="rId8"/>
    <p:sldId id="321" r:id="rId9"/>
    <p:sldId id="324" r:id="rId10"/>
    <p:sldId id="319" r:id="rId11"/>
    <p:sldId id="283" r:id="rId12"/>
    <p:sldId id="284" r:id="rId13"/>
    <p:sldId id="286" r:id="rId14"/>
    <p:sldId id="287" r:id="rId15"/>
    <p:sldId id="288" r:id="rId16"/>
    <p:sldId id="294" r:id="rId17"/>
    <p:sldId id="289" r:id="rId18"/>
    <p:sldId id="290" r:id="rId19"/>
    <p:sldId id="295" r:id="rId20"/>
    <p:sldId id="292" r:id="rId21"/>
    <p:sldId id="293" r:id="rId22"/>
    <p:sldId id="296" r:id="rId23"/>
  </p:sldIdLst>
  <p:sldSz cx="12192000" cy="6858000"/>
  <p:notesSz cx="6858000" cy="9144000"/>
  <p:embeddedFontLst>
    <p:embeddedFont>
      <p:font typeface="Nunito Sans" charset="0"/>
      <p:regular r:id="rId29"/>
      <p:bold r:id="rId30"/>
      <p:italic r:id="rId31"/>
      <p:boldItalic r:id="rId32"/>
    </p:embeddedFont>
    <p:embeddedFont>
      <p:font typeface="Nunito Sans Light" charset="0"/>
      <p:regular r:id="rId33"/>
      <p:italic r:id="rId34"/>
    </p:embeddedFont>
    <p:embeddedFont>
      <p:font typeface="Nunito Sans ExtraBold" charset="0"/>
      <p:bold r:id="rId35"/>
    </p:embeddedFont>
    <p:embeddedFont>
      <p:font typeface="Open Sans SemiBold" panose="020B0706030804020204" charset="0"/>
      <p:bold r:id="rId36"/>
    </p:embeddedFont>
  </p:embeddedFontLst>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0BBC1"/>
    <a:srgbClr val="A5CDD1"/>
    <a:srgbClr val="D1E5EA"/>
    <a:srgbClr val="F8FAF9"/>
    <a:srgbClr val="E6E6E6"/>
    <a:srgbClr val="4472C4"/>
    <a:srgbClr val="4C47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291" autoAdjust="0"/>
  </p:normalViewPr>
  <p:slideViewPr>
    <p:cSldViewPr snapToGrid="0" showGuides="1">
      <p:cViewPr>
        <p:scale>
          <a:sx n="50" d="100"/>
          <a:sy n="50" d="100"/>
        </p:scale>
        <p:origin x="1664" y="904"/>
      </p:cViewPr>
      <p:guideLst>
        <p:guide orient="horz" pos="2160"/>
        <p:guide pos="3839"/>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7" Type="http://schemas.openxmlformats.org/officeDocument/2006/relationships/tags" Target="tags/tag15.xml"/><Relationship Id="rId36" Type="http://schemas.openxmlformats.org/officeDocument/2006/relationships/font" Target="fonts/font8.fntdata"/><Relationship Id="rId35" Type="http://schemas.openxmlformats.org/officeDocument/2006/relationships/font" Target="fonts/font7.fntdata"/><Relationship Id="rId34" Type="http://schemas.openxmlformats.org/officeDocument/2006/relationships/font" Target="fonts/font6.fntdata"/><Relationship Id="rId33" Type="http://schemas.openxmlformats.org/officeDocument/2006/relationships/font" Target="fonts/font5.fntdata"/><Relationship Id="rId32" Type="http://schemas.openxmlformats.org/officeDocument/2006/relationships/font" Target="fonts/font4.fntdata"/><Relationship Id="rId31" Type="http://schemas.openxmlformats.org/officeDocument/2006/relationships/font" Target="fonts/font3.fntdata"/><Relationship Id="rId30" Type="http://schemas.openxmlformats.org/officeDocument/2006/relationships/font" Target="fonts/font2.fntdata"/><Relationship Id="rId3" Type="http://schemas.openxmlformats.org/officeDocument/2006/relationships/slide" Target="slides/slide1.xml"/><Relationship Id="rId29" Type="http://schemas.openxmlformats.org/officeDocument/2006/relationships/font" Target="fonts/font1.fntdata"/><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notesMaster" Target="notesMasters/notesMaster1.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Nunito Sans ExtraBold" charset="0"/>
              <a:ea typeface="Nunito Sans" charset="0"/>
              <a:cs typeface="Nunito Sans"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Nunito Sans ExtraBold" charset="0"/>
                <a:ea typeface="Nunito Sans" charset="0"/>
                <a:cs typeface="Nunito Sans" charset="0"/>
              </a:rPr>
            </a:fld>
            <a:endParaRPr lang="zh-CN" altLang="en-US">
              <a:latin typeface="Nunito Sans ExtraBold" charset="0"/>
              <a:ea typeface="Nunito Sans" charset="0"/>
              <a:cs typeface="Nunito Sans"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Nunito Sans ExtraBold" charset="0"/>
              <a:ea typeface="Nunito Sans" charset="0"/>
              <a:cs typeface="Nunito Sans"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Nunito Sans ExtraBold" charset="0"/>
                <a:ea typeface="Nunito Sans" charset="0"/>
                <a:cs typeface="Nunito Sans" charset="0"/>
              </a:rPr>
            </a:fld>
            <a:endParaRPr lang="zh-CN" altLang="en-US">
              <a:latin typeface="Nunito Sans ExtraBold" charset="0"/>
              <a:ea typeface="Nunito Sans" charset="0"/>
              <a:cs typeface="Nunito Sans" charset="0"/>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jpeg>
</file>

<file path=ppt/media/image4.pn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Nunito Sans" charset="0"/>
                <a:ea typeface="Nunito Sans" charset="0"/>
                <a:cs typeface="Nunito Sans"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Nunito Sans" charset="0"/>
                <a:ea typeface="Nunito Sans" charset="0"/>
                <a:cs typeface="Nunito Sans" charset="0"/>
              </a:defRPr>
            </a:lvl1pPr>
          </a:lstStyle>
          <a:p>
            <a:fld id="{443EBE89-AAC7-48B1-92F5-A99283D7732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Nunito Sans" charset="0"/>
                <a:ea typeface="Nunito Sans" charset="0"/>
                <a:cs typeface="Nunito Sans"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Nunito Sans" charset="0"/>
                <a:ea typeface="Nunito Sans" charset="0"/>
                <a:cs typeface="Nunito Sans" charset="0"/>
              </a:defRPr>
            </a:lvl1pPr>
          </a:lstStyle>
          <a:p>
            <a:fld id="{7CC1DC1D-7B54-4897-BDCA-22D6E8D80F1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Nunito Sans" charset="0"/>
        <a:ea typeface="Nunito Sans" charset="0"/>
        <a:cs typeface="Nunito Sans" charset="0"/>
      </a:defRPr>
    </a:lvl1pPr>
    <a:lvl2pPr marL="457200" algn="l" defTabSz="914400" rtl="0" eaLnBrk="1" latinLnBrk="0" hangingPunct="1">
      <a:defRPr sz="1200" kern="1200">
        <a:solidFill>
          <a:schemeClr val="tx1"/>
        </a:solidFill>
        <a:latin typeface="Nunito Sans" charset="0"/>
        <a:ea typeface="Nunito Sans" charset="0"/>
        <a:cs typeface="Nunito Sans" charset="0"/>
      </a:defRPr>
    </a:lvl2pPr>
    <a:lvl3pPr marL="914400" algn="l" defTabSz="914400" rtl="0" eaLnBrk="1" latinLnBrk="0" hangingPunct="1">
      <a:defRPr sz="1200" kern="1200">
        <a:solidFill>
          <a:schemeClr val="tx1"/>
        </a:solidFill>
        <a:latin typeface="Nunito Sans" charset="0"/>
        <a:ea typeface="Nunito Sans" charset="0"/>
        <a:cs typeface="Nunito Sans" charset="0"/>
      </a:defRPr>
    </a:lvl3pPr>
    <a:lvl4pPr marL="1371600" algn="l" defTabSz="914400" rtl="0" eaLnBrk="1" latinLnBrk="0" hangingPunct="1">
      <a:defRPr sz="1200" kern="1200">
        <a:solidFill>
          <a:schemeClr val="tx1"/>
        </a:solidFill>
        <a:latin typeface="Nunito Sans" charset="0"/>
        <a:ea typeface="Nunito Sans" charset="0"/>
        <a:cs typeface="Nunito Sans" charset="0"/>
      </a:defRPr>
    </a:lvl4pPr>
    <a:lvl5pPr marL="1828800" algn="l" defTabSz="914400" rtl="0" eaLnBrk="1" latinLnBrk="0" hangingPunct="1">
      <a:defRPr sz="1200" kern="1200">
        <a:solidFill>
          <a:schemeClr val="tx1"/>
        </a:solidFill>
        <a:latin typeface="Nunito Sans" charset="0"/>
        <a:ea typeface="Nunito Sans" charset="0"/>
        <a:cs typeface="Nunito Sans"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CB7F206-C3C8-4DAB-991D-51FD0EFA122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6C3033-526C-412E-BF43-826F46C4C7A0}"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Nunito Sans" charset="0"/>
                <a:ea typeface="Nunito Sans" charset="0"/>
                <a:cs typeface="Nunito Sans" charset="0"/>
              </a:defRPr>
            </a:lvl1pPr>
          </a:lstStyle>
          <a:p>
            <a:fld id="{ACB7F206-C3C8-4DAB-991D-51FD0EFA122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Nunito Sans" charset="0"/>
                <a:ea typeface="Nunito Sans" charset="0"/>
                <a:cs typeface="Nunito Sans"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Nunito Sans" charset="0"/>
                <a:ea typeface="Nunito Sans" charset="0"/>
                <a:cs typeface="Nunito Sans" charset="0"/>
              </a:defRPr>
            </a:lvl1pPr>
          </a:lstStyle>
          <a:p>
            <a:fld id="{0B6C3033-526C-412E-BF43-826F46C4C7A0}"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Nunito Sans Light" charset="0"/>
          <a:ea typeface="Nunito Sans Light" charset="0"/>
          <a:cs typeface="Nunito Sans"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Nunito Sans" charset="0"/>
          <a:ea typeface="Nunito Sans" charset="0"/>
          <a:cs typeface="Nunito Sans"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Nunito Sans" charset="0"/>
          <a:ea typeface="Nunito Sans" charset="0"/>
          <a:cs typeface="Nunito Sans"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Nunito Sans" charset="0"/>
          <a:ea typeface="Nunito Sans" charset="0"/>
          <a:cs typeface="Nunito Sans"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Nunito Sans" charset="0"/>
          <a:ea typeface="Nunito Sans" charset="0"/>
          <a:cs typeface="Nunito Sans"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Nunito Sans" charset="0"/>
          <a:ea typeface="Nunito Sans" charset="0"/>
          <a:cs typeface="Nunito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8.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9.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10.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1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1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1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14.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4.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17" name="矩形 16"/>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19" name="图片 18" descr="4"/>
          <p:cNvPicPr>
            <a:picLocks noChangeAspect="1"/>
          </p:cNvPicPr>
          <p:nvPr/>
        </p:nvPicPr>
        <p:blipFill>
          <a:blip r:embed="rId1"/>
          <a:srcRect/>
          <a:stretch>
            <a:fillRect/>
          </a:stretch>
        </p:blipFill>
        <p:spPr>
          <a:xfrm rot="5400000">
            <a:off x="2578100" y="-2241550"/>
            <a:ext cx="6845300" cy="11722100"/>
          </a:xfrm>
          <a:prstGeom prst="rect">
            <a:avLst/>
          </a:prstGeom>
        </p:spPr>
      </p:pic>
      <p:sp>
        <p:nvSpPr>
          <p:cNvPr id="26" name="矩形 25"/>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20" name="文本框 19"/>
          <p:cNvSpPr txBox="1"/>
          <p:nvPr>
            <p:custDataLst>
              <p:tags r:id="rId2"/>
            </p:custDataLst>
          </p:nvPr>
        </p:nvSpPr>
        <p:spPr>
          <a:xfrm>
            <a:off x="1815465" y="2555240"/>
            <a:ext cx="8890635" cy="1909445"/>
          </a:xfrm>
          <a:prstGeom prst="rect">
            <a:avLst/>
          </a:prstGeom>
          <a:noFill/>
        </p:spPr>
        <p:txBody>
          <a:bodyPr wrap="none" rtlCol="0">
            <a:noAutofit/>
          </a:bodyPr>
          <a:lstStyle/>
          <a:p>
            <a:pPr algn="ctr"/>
            <a:r>
              <a:rPr lang="en-US" altLang="zh-CN" sz="6000" spc="-300" dirty="0">
                <a:solidFill>
                  <a:schemeClr val="tx1">
                    <a:lumMod val="50000"/>
                    <a:lumOff val="50000"/>
                  </a:schemeClr>
                </a:solidFill>
                <a:latin typeface="Nunito Sans ExtraBold" charset="0"/>
                <a:ea typeface="Nunito Sans ExtraBold" charset="0"/>
                <a:cs typeface="Nunito Sans" charset="0"/>
              </a:rPr>
              <a:t>Machine Learning</a:t>
            </a:r>
            <a:endParaRPr lang="en-US" altLang="zh-CN" sz="6000" spc="-300" dirty="0">
              <a:solidFill>
                <a:schemeClr val="tx1">
                  <a:lumMod val="50000"/>
                  <a:lumOff val="50000"/>
                </a:schemeClr>
              </a:solidFill>
              <a:latin typeface="Nunito Sans ExtraBold" charset="0"/>
              <a:ea typeface="Nunito Sans ExtraBold" charset="0"/>
              <a:cs typeface="Nunito Sans" charset="0"/>
            </a:endParaRPr>
          </a:p>
        </p:txBody>
      </p:sp>
      <p:sp>
        <p:nvSpPr>
          <p:cNvPr id="23" name="Freeform 5"/>
          <p:cNvSpPr/>
          <p:nvPr/>
        </p:nvSpPr>
        <p:spPr>
          <a:xfrm>
            <a:off x="5334000" y="1304078"/>
            <a:ext cx="1524000" cy="886242"/>
          </a:xfrm>
          <a:custGeom>
            <a:avLst/>
            <a:gdLst/>
            <a:ahLst/>
            <a:cxnLst>
              <a:cxn ang="0">
                <a:pos x="wd2" y="hd2"/>
              </a:cxn>
              <a:cxn ang="5400000">
                <a:pos x="wd2" y="hd2"/>
              </a:cxn>
              <a:cxn ang="10800000">
                <a:pos x="wd2" y="hd2"/>
              </a:cxn>
              <a:cxn ang="16200000">
                <a:pos x="wd2" y="hd2"/>
              </a:cxn>
            </a:cxnLst>
            <a:rect l="0" t="0" r="r" b="b"/>
            <a:pathLst>
              <a:path w="21600" h="21600" extrusionOk="0">
                <a:moveTo>
                  <a:pt x="20978" y="16267"/>
                </a:moveTo>
                <a:cubicBezTo>
                  <a:pt x="20978" y="15467"/>
                  <a:pt x="20823" y="14933"/>
                  <a:pt x="20357" y="14933"/>
                </a:cubicBezTo>
                <a:cubicBezTo>
                  <a:pt x="20357" y="7200"/>
                  <a:pt x="20357" y="7200"/>
                  <a:pt x="20357" y="7200"/>
                </a:cubicBezTo>
                <a:cubicBezTo>
                  <a:pt x="21600" y="6400"/>
                  <a:pt x="21600" y="6400"/>
                  <a:pt x="21600" y="6400"/>
                </a:cubicBezTo>
                <a:cubicBezTo>
                  <a:pt x="10878" y="0"/>
                  <a:pt x="10878" y="0"/>
                  <a:pt x="10878" y="0"/>
                </a:cubicBezTo>
                <a:cubicBezTo>
                  <a:pt x="0" y="6400"/>
                  <a:pt x="0" y="6400"/>
                  <a:pt x="0" y="6400"/>
                </a:cubicBezTo>
                <a:cubicBezTo>
                  <a:pt x="10878" y="12800"/>
                  <a:pt x="10878" y="12800"/>
                  <a:pt x="10878" y="12800"/>
                </a:cubicBezTo>
                <a:cubicBezTo>
                  <a:pt x="19735" y="7467"/>
                  <a:pt x="19735" y="7467"/>
                  <a:pt x="19735" y="7467"/>
                </a:cubicBezTo>
                <a:cubicBezTo>
                  <a:pt x="19735" y="14933"/>
                  <a:pt x="19735" y="14933"/>
                  <a:pt x="19735" y="14933"/>
                </a:cubicBezTo>
                <a:cubicBezTo>
                  <a:pt x="19424" y="14933"/>
                  <a:pt x="19114" y="15467"/>
                  <a:pt x="19114" y="16267"/>
                </a:cubicBezTo>
                <a:cubicBezTo>
                  <a:pt x="19114" y="16800"/>
                  <a:pt x="19424" y="17067"/>
                  <a:pt x="19580" y="17067"/>
                </a:cubicBezTo>
                <a:cubicBezTo>
                  <a:pt x="19114" y="21600"/>
                  <a:pt x="19114" y="21600"/>
                  <a:pt x="19114" y="21600"/>
                </a:cubicBezTo>
                <a:cubicBezTo>
                  <a:pt x="20978" y="21600"/>
                  <a:pt x="20978" y="21600"/>
                  <a:pt x="20978" y="21600"/>
                </a:cubicBezTo>
                <a:cubicBezTo>
                  <a:pt x="20512" y="17067"/>
                  <a:pt x="20512" y="17067"/>
                  <a:pt x="20512" y="17067"/>
                </a:cubicBezTo>
                <a:cubicBezTo>
                  <a:pt x="20823" y="17067"/>
                  <a:pt x="20978" y="16800"/>
                  <a:pt x="20978" y="16267"/>
                </a:cubicBezTo>
                <a:close/>
                <a:moveTo>
                  <a:pt x="4351" y="11200"/>
                </a:moveTo>
                <a:cubicBezTo>
                  <a:pt x="4351" y="18400"/>
                  <a:pt x="4351" y="18400"/>
                  <a:pt x="4351" y="18400"/>
                </a:cubicBezTo>
                <a:cubicBezTo>
                  <a:pt x="4351" y="20267"/>
                  <a:pt x="7304" y="21600"/>
                  <a:pt x="10878" y="21600"/>
                </a:cubicBezTo>
                <a:cubicBezTo>
                  <a:pt x="14296" y="21600"/>
                  <a:pt x="17249" y="20267"/>
                  <a:pt x="17249" y="18400"/>
                </a:cubicBezTo>
                <a:cubicBezTo>
                  <a:pt x="17249" y="11200"/>
                  <a:pt x="17249" y="11200"/>
                  <a:pt x="17249" y="11200"/>
                </a:cubicBezTo>
                <a:cubicBezTo>
                  <a:pt x="10878" y="14933"/>
                  <a:pt x="10878" y="14933"/>
                  <a:pt x="10878" y="14933"/>
                </a:cubicBezTo>
                <a:lnTo>
                  <a:pt x="4351" y="11200"/>
                </a:lnTo>
                <a:close/>
              </a:path>
            </a:pathLst>
          </a:custGeom>
          <a:solidFill>
            <a:schemeClr val="tx1">
              <a:lumMod val="65000"/>
              <a:lumOff val="35000"/>
              <a:alpha val="85000"/>
            </a:schemeClr>
          </a:solidFill>
          <a:ln w="7620" cap="flat">
            <a:noFill/>
            <a:prstDash val="solid"/>
            <a:miter/>
          </a:ln>
        </p:spPr>
        <p:txBody>
          <a:bodyPr wrap="square" lIns="91439" tIns="91439" rIns="91439" bIns="91439" numCol="1" anchor="t">
            <a:noAutofit/>
          </a:bodyPr>
          <a:lstStyle/>
          <a:p>
            <a:endParaRPr>
              <a:ea typeface="Nunito Sans" charset="0"/>
              <a:cs typeface="Nunito Sans"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1600835" y="2150745"/>
            <a:ext cx="8622665" cy="211772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sz="1800" dirty="0">
                <a:solidFill>
                  <a:schemeClr val="tx1">
                    <a:lumMod val="65000"/>
                    <a:lumOff val="35000"/>
                  </a:schemeClr>
                </a:solidFill>
                <a:latin typeface="Nunito Sans" charset="0"/>
                <a:ea typeface="Nunito Sans" charset="0"/>
                <a:cs typeface="Nunito Sans" charset="0"/>
              </a:rPr>
              <a:t>Semi-supervised learning is a middle ground between supervised and unsupervised learning. It uses a small amount of labeled data and a large amount of unlabeled data. This approach is useful when labeling data is expensive or time-consuming. The model learns from the labeled data and uses the patterns in the unlabeled data to improve its performance.</a:t>
            </a:r>
            <a:endParaRPr sz="1800"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sz="1800" dirty="0">
                <a:solidFill>
                  <a:schemeClr val="tx1">
                    <a:lumMod val="65000"/>
                    <a:lumOff val="35000"/>
                  </a:schemeClr>
                </a:solidFill>
                <a:latin typeface="Nunito Sans" charset="0"/>
                <a:ea typeface="Nunito Sans" charset="0"/>
                <a:cs typeface="Nunito Sans" charset="0"/>
              </a:rPr>
              <a:t>Example: Classifying images when only a few images are labeled, but a large number of images are available.</a:t>
            </a:r>
            <a:endParaRPr sz="1800" dirty="0">
              <a:solidFill>
                <a:schemeClr val="tx1">
                  <a:lumMod val="65000"/>
                  <a:lumOff val="35000"/>
                </a:schemeClr>
              </a:solidFill>
              <a:latin typeface="Nunito Sans" charset="0"/>
              <a:ea typeface="Nunito Sans" charset="0"/>
              <a:cs typeface="Nunito Sans" charset="0"/>
            </a:endParaRPr>
          </a:p>
        </p:txBody>
      </p:sp>
      <p:sp>
        <p:nvSpPr>
          <p:cNvPr id="9" name="副标题 2"/>
          <p:cNvSpPr txBox="1"/>
          <p:nvPr/>
        </p:nvSpPr>
        <p:spPr>
          <a:xfrm>
            <a:off x="1463040" y="1372235"/>
            <a:ext cx="4878070" cy="45593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b="1" dirty="0">
                <a:solidFill>
                  <a:schemeClr val="tx1">
                    <a:lumMod val="65000"/>
                    <a:lumOff val="35000"/>
                  </a:schemeClr>
                </a:solidFill>
                <a:latin typeface="Open Sans SemiBold" panose="020B0706030804020204" charset="0"/>
                <a:ea typeface="Nunito Sans" charset="0"/>
                <a:cs typeface="Open Sans SemiBold" panose="020B0706030804020204" charset="0"/>
              </a:rPr>
              <a:t>Semi-Supervised Learning</a:t>
            </a:r>
            <a:endParaRPr lang="en-US" altLang="zh-CN" sz="2400" b="1" dirty="0">
              <a:solidFill>
                <a:schemeClr val="tx1">
                  <a:lumMod val="65000"/>
                  <a:lumOff val="35000"/>
                </a:schemeClr>
              </a:solidFill>
              <a:latin typeface="Open Sans SemiBold" panose="020B0706030804020204" charset="0"/>
              <a:ea typeface="Nunito Sans" charset="0"/>
              <a:cs typeface="Open Sans SemiBold" panose="020B07060308040202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1600835" y="2449830"/>
            <a:ext cx="8622665" cy="211772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1800" dirty="0">
                <a:solidFill>
                  <a:schemeClr val="tx1">
                    <a:lumMod val="65000"/>
                    <a:lumOff val="35000"/>
                  </a:schemeClr>
                </a:solidFill>
                <a:latin typeface="Nunito Sans" charset="0"/>
                <a:ea typeface="Nunito Sans" charset="0"/>
                <a:cs typeface="Nunito Sans" charset="0"/>
              </a:rPr>
              <a:t>Unsupervised learning deals with data that has no labels. The goal is to find patterns or relationships in the data. The model tries to group or cluster the data based on similarities without any guidance from output labels.</a:t>
            </a:r>
            <a:endParaRPr lang="en-US" sz="1800" dirty="0">
              <a:solidFill>
                <a:schemeClr val="tx1">
                  <a:lumMod val="65000"/>
                  <a:lumOff val="35000"/>
                </a:schemeClr>
              </a:solidFill>
              <a:latin typeface="Nunito Sans" charset="0"/>
              <a:ea typeface="Nunito Sans" charset="0"/>
              <a:cs typeface="Nunito Sans" charset="0"/>
            </a:endParaRPr>
          </a:p>
          <a:p>
            <a:pPr marL="0" indent="0">
              <a:lnSpc>
                <a:spcPct val="150000"/>
              </a:lnSpc>
              <a:buNone/>
            </a:pPr>
            <a:endParaRPr lang="en-US" sz="1800"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1800" dirty="0">
                <a:solidFill>
                  <a:schemeClr val="tx1">
                    <a:lumMod val="65000"/>
                    <a:lumOff val="35000"/>
                  </a:schemeClr>
                </a:solidFill>
                <a:latin typeface="Nunito Sans" charset="0"/>
                <a:ea typeface="Nunito Sans" charset="0"/>
                <a:cs typeface="Nunito Sans" charset="0"/>
              </a:rPr>
              <a:t>Example: Customer segmentation based on purchasing behavior.</a:t>
            </a:r>
            <a:endParaRPr lang="en-US" sz="1800" dirty="0">
              <a:solidFill>
                <a:schemeClr val="tx1">
                  <a:lumMod val="65000"/>
                  <a:lumOff val="35000"/>
                </a:schemeClr>
              </a:solidFill>
              <a:latin typeface="Nunito Sans" charset="0"/>
              <a:ea typeface="Nunito Sans" charset="0"/>
              <a:cs typeface="Nunito Sans" charset="0"/>
            </a:endParaRPr>
          </a:p>
        </p:txBody>
      </p:sp>
      <p:sp>
        <p:nvSpPr>
          <p:cNvPr id="9" name="副标题 2"/>
          <p:cNvSpPr txBox="1"/>
          <p:nvPr/>
        </p:nvSpPr>
        <p:spPr>
          <a:xfrm>
            <a:off x="1463040" y="1372235"/>
            <a:ext cx="4878070" cy="45593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b="1" dirty="0">
                <a:solidFill>
                  <a:schemeClr val="tx1">
                    <a:lumMod val="65000"/>
                    <a:lumOff val="35000"/>
                  </a:schemeClr>
                </a:solidFill>
                <a:latin typeface="Open Sans SemiBold" panose="020B0706030804020204" charset="0"/>
                <a:ea typeface="Nunito Sans" charset="0"/>
                <a:cs typeface="Open Sans SemiBold" panose="020B0706030804020204" charset="0"/>
              </a:rPr>
              <a:t>Unsupervised Learning</a:t>
            </a:r>
            <a:endParaRPr lang="en-US" altLang="zh-CN" sz="2400" b="1" dirty="0">
              <a:solidFill>
                <a:schemeClr val="tx1">
                  <a:lumMod val="65000"/>
                  <a:lumOff val="35000"/>
                </a:schemeClr>
              </a:solidFill>
              <a:latin typeface="Open Sans SemiBold" panose="020B0706030804020204" charset="0"/>
              <a:ea typeface="Nunito Sans" charset="0"/>
              <a:cs typeface="Open Sans SemiBold" panose="020B07060308040202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1600835" y="1184910"/>
            <a:ext cx="8622665" cy="47390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rPr>
              <a:t>Supervised Learning == &gt; Trains on labeled data to predict output labels for new data. == &gt; Email spam detection</a:t>
            </a: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rPr>
              <a:t>Semi-Supervised Learning == &gt; Uses a mix of a small amount of labeled data and a large amount of unlabeled data. == &gt; Image classification with limited labels</a:t>
            </a: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rPr>
              <a:t>Unsupervised Learning == &gt; Finds patterns or relationships in data without using labels. == &gt; Customer segmentation</a:t>
            </a: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endParaRPr lang="en-US" sz="2000" b="1" dirty="0">
              <a:solidFill>
                <a:schemeClr val="tx1">
                  <a:lumMod val="65000"/>
                  <a:lumOff val="35000"/>
                </a:schemeClr>
              </a:solidFill>
              <a:latin typeface="Nunito Sans" charset="0"/>
              <a:ea typeface="Nunito Sans" charset="0"/>
              <a:cs typeface="Nunito Sans"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1600835" y="1184910"/>
            <a:ext cx="8622665" cy="47390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b="1" dirty="0">
                <a:solidFill>
                  <a:schemeClr val="tx1">
                    <a:lumMod val="65000"/>
                    <a:lumOff val="35000"/>
                  </a:schemeClr>
                </a:solidFill>
                <a:latin typeface="Nunito Sans" charset="0"/>
                <a:ea typeface="Nunito Sans" charset="0"/>
                <a:cs typeface="Nunito Sans" charset="0"/>
              </a:rPr>
              <a:t>Supervised Learning Algorithms</a:t>
            </a: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rPr>
              <a:t>Linear Regression: </a:t>
            </a: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rPr>
              <a:t>            Used for predicting continuous values.</a:t>
            </a: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rPr>
              <a:t>Logistic Regression: </a:t>
            </a: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rPr>
              <a:t>            Used for binary or multi-class classification problems.</a:t>
            </a: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rPr>
              <a:t>Support Vector Machines (SVM):</a:t>
            </a: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rPr>
              <a:t>            Used for classification tasks by finding the best boundary that                      </a:t>
            </a:r>
            <a:r>
              <a:rPr lang="en-US" sz="2000" b="1" dirty="0">
                <a:solidFill>
                  <a:schemeClr val="tx1">
                    <a:lumMod val="65000"/>
                    <a:lumOff val="35000"/>
                  </a:schemeClr>
                </a:solidFill>
                <a:latin typeface="Nunito Sans" charset="0"/>
                <a:ea typeface="Nunito Sans" charset="0"/>
                <a:cs typeface="Nunito Sans" charset="0"/>
                <a:sym typeface="+mn-ea"/>
              </a:rPr>
              <a:t>separates classes.</a:t>
            </a:r>
            <a:endParaRPr lang="en-US" sz="20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endParaRPr lang="en-US" sz="2000" b="1" dirty="0">
              <a:solidFill>
                <a:schemeClr val="tx1">
                  <a:lumMod val="65000"/>
                  <a:lumOff val="35000"/>
                </a:schemeClr>
              </a:solidFill>
              <a:latin typeface="Nunito Sans" charset="0"/>
              <a:ea typeface="Nunito Sans" charset="0"/>
              <a:cs typeface="Nunito Sans"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1600835" y="1184910"/>
            <a:ext cx="8622665" cy="47390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1800" b="1" dirty="0">
                <a:solidFill>
                  <a:schemeClr val="tx1">
                    <a:lumMod val="65000"/>
                    <a:lumOff val="35000"/>
                  </a:schemeClr>
                </a:solidFill>
                <a:latin typeface="Nunito Sans" charset="0"/>
                <a:ea typeface="Nunito Sans" charset="0"/>
                <a:cs typeface="Nunito Sans" charset="0"/>
                <a:sym typeface="+mn-ea"/>
              </a:rPr>
              <a:t>Decision Trees: </a:t>
            </a:r>
            <a:endParaRPr lang="en-US" sz="18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1800" b="1" dirty="0">
                <a:solidFill>
                  <a:schemeClr val="tx1">
                    <a:lumMod val="65000"/>
                    <a:lumOff val="35000"/>
                  </a:schemeClr>
                </a:solidFill>
                <a:latin typeface="Nunito Sans" charset="0"/>
                <a:ea typeface="Nunito Sans" charset="0"/>
                <a:cs typeface="Nunito Sans" charset="0"/>
                <a:sym typeface="+mn-ea"/>
              </a:rPr>
              <a:t>           Used for both classification and regression tasks by splitting the data into branches to make decisions.</a:t>
            </a:r>
            <a:endParaRPr lang="en-US" sz="18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1800" b="1" dirty="0">
                <a:solidFill>
                  <a:schemeClr val="tx1">
                    <a:lumMod val="65000"/>
                    <a:lumOff val="35000"/>
                  </a:schemeClr>
                </a:solidFill>
                <a:latin typeface="Nunito Sans" charset="0"/>
                <a:ea typeface="Nunito Sans" charset="0"/>
                <a:cs typeface="Nunito Sans" charset="0"/>
                <a:sym typeface="+mn-ea"/>
              </a:rPr>
              <a:t>Random Forest: </a:t>
            </a:r>
            <a:endParaRPr lang="en-US" sz="18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1800" b="1" dirty="0">
                <a:solidFill>
                  <a:schemeClr val="tx1">
                    <a:lumMod val="65000"/>
                    <a:lumOff val="35000"/>
                  </a:schemeClr>
                </a:solidFill>
                <a:latin typeface="Nunito Sans" charset="0"/>
                <a:ea typeface="Nunito Sans" charset="0"/>
                <a:cs typeface="Nunito Sans" charset="0"/>
                <a:sym typeface="+mn-ea"/>
              </a:rPr>
              <a:t>            An ensemble method that combines multiple decision trees to improve prediction accuracy.</a:t>
            </a:r>
            <a:endParaRPr lang="en-US" sz="18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1800" b="1" dirty="0">
                <a:solidFill>
                  <a:schemeClr val="tx1">
                    <a:lumMod val="65000"/>
                    <a:lumOff val="35000"/>
                  </a:schemeClr>
                </a:solidFill>
                <a:latin typeface="Nunito Sans" charset="0"/>
                <a:ea typeface="Nunito Sans" charset="0"/>
                <a:cs typeface="Nunito Sans" charset="0"/>
                <a:sym typeface="+mn-ea"/>
              </a:rPr>
              <a:t>K-Nearest Neighbors (KNN): </a:t>
            </a:r>
            <a:endParaRPr lang="en-US" sz="1800" b="1"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lang="en-US" sz="1800" b="1" dirty="0">
                <a:solidFill>
                  <a:schemeClr val="tx1">
                    <a:lumMod val="65000"/>
                    <a:lumOff val="35000"/>
                  </a:schemeClr>
                </a:solidFill>
                <a:latin typeface="Nunito Sans" charset="0"/>
                <a:ea typeface="Nunito Sans" charset="0"/>
                <a:cs typeface="Nunito Sans" charset="0"/>
                <a:sym typeface="+mn-ea"/>
              </a:rPr>
              <a:t>            Used for classification and regression by averaging the k-nearest neighbors' values.</a:t>
            </a:r>
            <a:endParaRPr lang="en-US" sz="1800" b="1" dirty="0">
              <a:solidFill>
                <a:schemeClr val="tx1">
                  <a:lumMod val="65000"/>
                  <a:lumOff val="35000"/>
                </a:schemeClr>
              </a:solidFill>
              <a:latin typeface="Nunito Sans" charset="0"/>
              <a:ea typeface="Nunito Sans" charset="0"/>
              <a:cs typeface="Nunito Sans"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zh-CN" b="1" dirty="0">
                <a:solidFill>
                  <a:schemeClr val="tx1">
                    <a:lumMod val="65000"/>
                    <a:lumOff val="35000"/>
                  </a:schemeClr>
                </a:solidFill>
                <a:latin typeface="Open Sans SemiBold" panose="020B0706030804020204" charset="0"/>
                <a:ea typeface="Nunito Sans" charset="0"/>
                <a:cs typeface="Open Sans SemiBold" panose="020B0706030804020204" charset="0"/>
                <a:sym typeface="+mn-ea"/>
              </a:rPr>
              <a:t>Supervised Learning  </a:t>
            </a:r>
            <a:r>
              <a:rPr lang="en-US" altLang="en-GB">
                <a:sym typeface="+mn-ea"/>
              </a:rPr>
              <a:t>Process</a:t>
            </a:r>
            <a:endParaRPr lang="en-GB" altLang="en-US"/>
          </a:p>
        </p:txBody>
      </p:sp>
      <p:pic>
        <p:nvPicPr>
          <p:cNvPr id="4" name="Content Placeholder 3" descr="1_1AW_2jPV1YoXlt7wUWf-lA"/>
          <p:cNvPicPr>
            <a:picLocks noChangeAspect="1"/>
          </p:cNvPicPr>
          <p:nvPr>
            <p:ph idx="1"/>
          </p:nvPr>
        </p:nvPicPr>
        <p:blipFill>
          <a:blip r:embed="rId1"/>
          <a:stretch>
            <a:fillRect/>
          </a:stretch>
        </p:blipFill>
        <p:spPr>
          <a:xfrm>
            <a:off x="570865" y="1825625"/>
            <a:ext cx="10478135" cy="480822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1600835" y="1184910"/>
            <a:ext cx="8622665" cy="47390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Semi-Supervised Learning Algorithms</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Self-Training: </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            Uses its own predictions on unlabeled data as pseudo-labels for training.</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Co-Training:</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             Uses multiple classifiers and iteratively labels the unlabeled data.</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endParaRPr lang="en-US" sz="2000" b="1" dirty="0">
              <a:solidFill>
                <a:schemeClr val="tx1">
                  <a:lumMod val="65000"/>
                  <a:lumOff val="35000"/>
                </a:schemeClr>
              </a:solidFill>
              <a:latin typeface="Nunito Sans" charset="0"/>
              <a:ea typeface="Nunito Sans" charset="0"/>
              <a:cs typeface="Nunito Sans" charset="0"/>
              <a:sym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1600835" y="1184910"/>
            <a:ext cx="8622665" cy="47390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Graph-Based Algorithms: </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            Uses graphs to represent the relationships between labeled and unlabeled data.</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Multi-View Learning: </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            Uses different views of the data to learn from labeled and unlabeled examples.</a:t>
            </a:r>
            <a:endParaRPr lang="en-US" sz="2000" b="1" dirty="0">
              <a:solidFill>
                <a:schemeClr val="tx1">
                  <a:lumMod val="65000"/>
                  <a:lumOff val="35000"/>
                </a:schemeClr>
              </a:solidFill>
              <a:latin typeface="Nunito Sans" charset="0"/>
              <a:ea typeface="Nunito Sans" charset="0"/>
              <a:cs typeface="Nunito Sans" charset="0"/>
              <a:sym typeface="+mn-e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GB" altLang="en-US"/>
              <a:t>Semi-Supervised Learning</a:t>
            </a:r>
            <a:r>
              <a:rPr lang="en-US" altLang="en-GB"/>
              <a:t> </a:t>
            </a:r>
            <a:r>
              <a:rPr lang="en-US" altLang="en-GB">
                <a:sym typeface="+mn-ea"/>
              </a:rPr>
              <a:t>Process</a:t>
            </a:r>
            <a:endParaRPr lang="en-US" altLang="en-GB"/>
          </a:p>
        </p:txBody>
      </p:sp>
      <p:pic>
        <p:nvPicPr>
          <p:cNvPr id="6" name="Content Placeholder 5" descr="ee28b6a5-a784-41dd-8993-f53c0bcad01e_semi_supervised_learning"/>
          <p:cNvPicPr>
            <a:picLocks noChangeAspect="1"/>
          </p:cNvPicPr>
          <p:nvPr>
            <p:ph idx="1"/>
          </p:nvPr>
        </p:nvPicPr>
        <p:blipFill>
          <a:blip r:embed="rId1"/>
          <a:stretch>
            <a:fillRect/>
          </a:stretch>
        </p:blipFill>
        <p:spPr>
          <a:xfrm>
            <a:off x="838835" y="1825625"/>
            <a:ext cx="10153650" cy="488442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1600835" y="895985"/>
            <a:ext cx="8622665" cy="502793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Unsupervised Learning Algorithms</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K-Means Clustering: </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            Divides the dataset into clusters based on similarity.</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Hierarchical Clustering:</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             Builds a hierarchy of clusters using either agglomerative or divisive methods.</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DBSCAN (Density-Based Spatial Clustering of Applications with Noise): </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            Forms clusters based on density, useful for identifying outliers.</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endParaRPr lang="en-US" sz="2000" b="1" dirty="0">
              <a:solidFill>
                <a:schemeClr val="tx1">
                  <a:lumMod val="65000"/>
                  <a:lumOff val="35000"/>
                </a:schemeClr>
              </a:solidFill>
              <a:latin typeface="Nunito Sans" charset="0"/>
              <a:ea typeface="Nunito Sans" charset="0"/>
              <a:cs typeface="Nunito Sans" charset="0"/>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flipH="1" flipV="1">
            <a:off x="196215" y="-2263775"/>
            <a:ext cx="98425" cy="1268730"/>
          </a:xfrm>
        </p:spPr>
        <p:txBody>
          <a:bodyPr/>
          <a:p>
            <a:r>
              <a:rPr lang="en-US" altLang="en-GB"/>
              <a:t> </a:t>
            </a:r>
            <a:endParaRPr lang="en-US" altLang="en-GB"/>
          </a:p>
        </p:txBody>
      </p:sp>
      <p:pic>
        <p:nvPicPr>
          <p:cNvPr id="4" name="Content Placeholder 3" descr="Analysis of Machine Learning Techniques_ Supervised, Semi-Supervised, and Unsupervised Learning"/>
          <p:cNvPicPr>
            <a:picLocks noChangeAspect="1"/>
          </p:cNvPicPr>
          <p:nvPr>
            <p:ph idx="1"/>
          </p:nvPr>
        </p:nvPicPr>
        <p:blipFill>
          <a:blip r:embed="rId1"/>
          <a:stretch>
            <a:fillRect/>
          </a:stretch>
        </p:blipFill>
        <p:spPr>
          <a:xfrm>
            <a:off x="-697865" y="-631190"/>
            <a:ext cx="13481050" cy="777875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1600835" y="895985"/>
            <a:ext cx="8622665" cy="502793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Principal Component Analysis (PCA): </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            Reduces the dimensionality of the data while preserving as much variance as possible.</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t-Distributed Stochastic Neighbor Embedding (t-SNE): </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            Reduces the dimensionality of data for visualization purposes.</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Isolation Forest: </a:t>
            </a:r>
            <a:endParaRPr lang="en-US" sz="2000" b="1" dirty="0">
              <a:solidFill>
                <a:schemeClr val="tx1">
                  <a:lumMod val="65000"/>
                  <a:lumOff val="35000"/>
                </a:schemeClr>
              </a:solidFill>
              <a:latin typeface="Nunito Sans" charset="0"/>
              <a:ea typeface="Nunito Sans" charset="0"/>
              <a:cs typeface="Nunito Sans" charset="0"/>
              <a:sym typeface="+mn-ea"/>
            </a:endParaRPr>
          </a:p>
          <a:p>
            <a:pPr marL="0" indent="0">
              <a:lnSpc>
                <a:spcPct val="150000"/>
              </a:lnSpc>
              <a:buNone/>
            </a:pPr>
            <a:r>
              <a:rPr lang="en-US" sz="2000" b="1" dirty="0">
                <a:solidFill>
                  <a:schemeClr val="tx1">
                    <a:lumMod val="65000"/>
                    <a:lumOff val="35000"/>
                  </a:schemeClr>
                </a:solidFill>
                <a:latin typeface="Nunito Sans" charset="0"/>
                <a:ea typeface="Nunito Sans" charset="0"/>
                <a:cs typeface="Nunito Sans" charset="0"/>
                <a:sym typeface="+mn-ea"/>
              </a:rPr>
              <a:t>            Anomaly detection method that isolates anomalies instead of profiling normal data.</a:t>
            </a:r>
            <a:endParaRPr lang="en-US" sz="2000" b="1" dirty="0">
              <a:solidFill>
                <a:schemeClr val="tx1">
                  <a:lumMod val="65000"/>
                  <a:lumOff val="35000"/>
                </a:schemeClr>
              </a:solidFill>
              <a:latin typeface="Nunito Sans" charset="0"/>
              <a:ea typeface="Nunito Sans" charset="0"/>
              <a:cs typeface="Nunito Sans" charset="0"/>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GB" altLang="en-US"/>
              <a:t>Unsupervised Learning</a:t>
            </a:r>
            <a:r>
              <a:rPr lang="en-US" altLang="en-GB"/>
              <a:t> Process</a:t>
            </a:r>
            <a:endParaRPr lang="en-US" altLang="en-GB"/>
          </a:p>
        </p:txBody>
      </p:sp>
      <p:pic>
        <p:nvPicPr>
          <p:cNvPr id="4" name="Content Placeholder 3" descr="Unsupervised-Learning18"/>
          <p:cNvPicPr>
            <a:picLocks noChangeAspect="1"/>
          </p:cNvPicPr>
          <p:nvPr>
            <p:ph idx="1"/>
          </p:nvPr>
        </p:nvPicPr>
        <p:blipFill>
          <a:blip r:embed="rId1"/>
          <a:stretch>
            <a:fillRect/>
          </a:stretch>
        </p:blipFill>
        <p:spPr>
          <a:xfrm>
            <a:off x="671195" y="1825625"/>
            <a:ext cx="10924540" cy="48844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4724400" y="678815"/>
            <a:ext cx="6241415" cy="550037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GB" altLang="en-US" sz="1800">
                <a:effectLst>
                  <a:outerShdw blurRad="38100" dist="19050" dir="2700000" algn="tl" rotWithShape="0">
                    <a:schemeClr val="dk1">
                      <a:alpha val="40000"/>
                    </a:schemeClr>
                  </a:outerShdw>
                </a:effectLst>
                <a:sym typeface="+mn-ea"/>
              </a:rPr>
              <a:t>		Linear Regression</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Logistic Regression</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Decision Trees</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Random Forest</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Support Vector Machines (SVM)</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K-Nearest Neighbors (KNN)</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Naive Bayes Classifier</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Gradient Boosting Machines (GBM)</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Neural Networks</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AdaBoost</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endParaRPr sz="1800" dirty="0">
              <a:solidFill>
                <a:schemeClr val="tx1">
                  <a:lumMod val="65000"/>
                  <a:lumOff val="35000"/>
                </a:schemeClr>
              </a:solidFill>
              <a:latin typeface="Nunito Sans" charset="0"/>
              <a:ea typeface="Nunito Sans" charset="0"/>
              <a:cs typeface="Nunito Sans" charset="0"/>
            </a:endParaRPr>
          </a:p>
        </p:txBody>
      </p:sp>
      <p:sp>
        <p:nvSpPr>
          <p:cNvPr id="9" name="副标题 2"/>
          <p:cNvSpPr txBox="1"/>
          <p:nvPr/>
        </p:nvSpPr>
        <p:spPr>
          <a:xfrm>
            <a:off x="1463040" y="801370"/>
            <a:ext cx="4878070" cy="5695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b="1" dirty="0">
                <a:solidFill>
                  <a:schemeClr val="tx1">
                    <a:lumMod val="65000"/>
                    <a:lumOff val="35000"/>
                  </a:schemeClr>
                </a:solidFill>
                <a:latin typeface="Open Sans SemiBold" panose="020B0706030804020204" charset="0"/>
                <a:ea typeface="Nunito Sans" charset="0"/>
                <a:cs typeface="Open Sans SemiBold" panose="020B0706030804020204" charset="0"/>
              </a:rPr>
              <a:t>Supervised Learning  </a:t>
            </a:r>
            <a:endParaRPr lang="en-US" altLang="zh-CN" sz="2400" b="1" dirty="0">
              <a:solidFill>
                <a:schemeClr val="tx1">
                  <a:lumMod val="65000"/>
                  <a:lumOff val="35000"/>
                </a:schemeClr>
              </a:solidFill>
              <a:latin typeface="Open Sans SemiBold" panose="020B0706030804020204" charset="0"/>
              <a:ea typeface="Nunito Sans" charset="0"/>
              <a:cs typeface="Open Sans SemiBold" panose="020B070603080402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GB" altLang="en-US"/>
          </a:p>
        </p:txBody>
      </p:sp>
      <p:pic>
        <p:nvPicPr>
          <p:cNvPr id="4" name="Content Placeholder 3" descr="FgA5Ya6XwBkbU2y"/>
          <p:cNvPicPr>
            <a:picLocks noChangeAspect="1"/>
          </p:cNvPicPr>
          <p:nvPr>
            <p:ph idx="1"/>
          </p:nvPr>
        </p:nvPicPr>
        <p:blipFill>
          <a:blip r:embed="rId1"/>
          <a:stretch>
            <a:fillRect/>
          </a:stretch>
        </p:blipFill>
        <p:spPr>
          <a:xfrm>
            <a:off x="-635" y="-635"/>
            <a:ext cx="12192000" cy="685927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4724400" y="678815"/>
            <a:ext cx="6540500" cy="550037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altLang="en-GB" sz="1800">
                <a:effectLst>
                  <a:outerShdw blurRad="38100" dist="19050" dir="2700000" algn="tl" rotWithShape="0">
                    <a:schemeClr val="dk1">
                      <a:alpha val="40000"/>
                    </a:schemeClr>
                  </a:outerShdw>
                </a:effectLst>
                <a:sym typeface="+mn-ea"/>
              </a:rPr>
              <a:t>                              </a:t>
            </a:r>
            <a:r>
              <a:rPr lang="en-GB" altLang="en-US" sz="1800">
                <a:effectLst>
                  <a:outerShdw blurRad="38100" dist="19050" dir="2700000" algn="tl" rotWithShape="0">
                    <a:schemeClr val="dk1">
                      <a:alpha val="40000"/>
                    </a:schemeClr>
                  </a:outerShdw>
                </a:effectLst>
                <a:sym typeface="+mn-ea"/>
              </a:rPr>
              <a:t>Self-Training</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Co-Training</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Graph-Based Methods</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Generative Adversarial Networks (GANs)</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Label Propagation</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Consistency Regularization</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Multi-Instance Learning</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Semi-Supervised Support Vector Machines</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Uncertainty Sampling</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Transductive Learning</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endParaRPr sz="1800" dirty="0">
              <a:solidFill>
                <a:schemeClr val="tx1">
                  <a:lumMod val="65000"/>
                  <a:lumOff val="35000"/>
                </a:schemeClr>
              </a:solidFill>
              <a:latin typeface="Nunito Sans" charset="0"/>
              <a:ea typeface="Nunito Sans" charset="0"/>
              <a:cs typeface="Nunito Sans" charset="0"/>
            </a:endParaRPr>
          </a:p>
        </p:txBody>
      </p:sp>
      <p:sp>
        <p:nvSpPr>
          <p:cNvPr id="9" name="副标题 2"/>
          <p:cNvSpPr txBox="1"/>
          <p:nvPr/>
        </p:nvSpPr>
        <p:spPr>
          <a:xfrm>
            <a:off x="1463040" y="801370"/>
            <a:ext cx="4878070" cy="5695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altLang="en-US" sz="2400">
                <a:effectLst>
                  <a:outerShdw blurRad="38100" dist="19050" dir="2700000" algn="tl" rotWithShape="0">
                    <a:schemeClr val="dk1">
                      <a:alpha val="40000"/>
                    </a:schemeClr>
                  </a:outerShdw>
                </a:effectLst>
                <a:sym typeface="+mn-ea"/>
              </a:rPr>
              <a:t>Semi-Supervised Learning</a:t>
            </a:r>
            <a:endParaRPr lang="en-US" altLang="zh-CN" sz="2400" b="1" dirty="0">
              <a:solidFill>
                <a:schemeClr val="tx1">
                  <a:lumMod val="65000"/>
                  <a:lumOff val="35000"/>
                </a:schemeClr>
              </a:solidFill>
              <a:latin typeface="Open Sans SemiBold" panose="020B0706030804020204" charset="0"/>
              <a:ea typeface="Nunito Sans" charset="0"/>
              <a:cs typeface="Open Sans SemiBold" panose="020B070603080402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GB" altLang="en-US"/>
          </a:p>
        </p:txBody>
      </p:sp>
      <p:pic>
        <p:nvPicPr>
          <p:cNvPr id="4" name="Content Placeholder 3" descr="x2"/>
          <p:cNvPicPr>
            <a:picLocks noChangeAspect="1"/>
          </p:cNvPicPr>
          <p:nvPr>
            <p:ph idx="1"/>
          </p:nvPr>
        </p:nvPicPr>
        <p:blipFill>
          <a:blip r:embed="rId1"/>
          <a:stretch>
            <a:fillRect/>
          </a:stretch>
        </p:blipFill>
        <p:spPr>
          <a:xfrm>
            <a:off x="0" y="635"/>
            <a:ext cx="12192000" cy="685736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1487150" cy="57086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4724400" y="678815"/>
            <a:ext cx="7689850" cy="550037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GB" altLang="en-US" sz="1800">
                <a:effectLst>
                  <a:outerShdw blurRad="38100" dist="19050" dir="2700000" algn="tl" rotWithShape="0">
                    <a:schemeClr val="dk1">
                      <a:alpha val="40000"/>
                    </a:schemeClr>
                  </a:outerShdw>
                </a:effectLst>
                <a:sym typeface="+mn-ea"/>
              </a:rPr>
              <a:t>		K-Means Clustering</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Hierarchical Clustering</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DBSCAN (Density-Based Spatial Clustering)</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Gaussian Mixture Models</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Principal Component Analysis (PCA)</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t-Distributed Stochastic Neighbor </a:t>
            </a:r>
            <a:r>
              <a:rPr lang="en-US" altLang="en-GB" sz="1800">
                <a:effectLst>
                  <a:outerShdw blurRad="38100" dist="19050" dir="2700000" algn="tl" rotWithShape="0">
                    <a:schemeClr val="dk1">
                      <a:alpha val="40000"/>
                    </a:schemeClr>
                  </a:outerShdw>
                </a:effectLst>
                <a:sym typeface="+mn-ea"/>
              </a:rPr>
              <a:t> </a:t>
            </a:r>
            <a:r>
              <a:rPr lang="en-GB" altLang="en-US" sz="1800">
                <a:effectLst>
                  <a:outerShdw blurRad="38100" dist="19050" dir="2700000" algn="tl" rotWithShape="0">
                    <a:schemeClr val="dk1">
                      <a:alpha val="40000"/>
                    </a:schemeClr>
                  </a:outerShdw>
                </a:effectLst>
                <a:sym typeface="+mn-ea"/>
              </a:rPr>
              <a:t>Embedding (t-SNE)</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Independent Component Analysis (ICA)</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Autoencoders</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Association Rule Learning</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r>
              <a:rPr lang="en-GB" altLang="en-US" sz="1800">
                <a:effectLst>
                  <a:outerShdw blurRad="38100" dist="19050" dir="2700000" algn="tl" rotWithShape="0">
                    <a:schemeClr val="dk1">
                      <a:alpha val="40000"/>
                    </a:schemeClr>
                  </a:outerShdw>
                </a:effectLst>
                <a:sym typeface="+mn-ea"/>
              </a:rPr>
              <a:t>		Hidden Markov Models (HMM)</a:t>
            </a:r>
            <a:endParaRPr lang="en-GB" altLang="en-US" sz="1800">
              <a:solidFill>
                <a:schemeClr val="tx1"/>
              </a:solidFill>
              <a:effectLst>
                <a:outerShdw blurRad="38100" dist="19050" dir="2700000" algn="tl" rotWithShape="0">
                  <a:schemeClr val="dk1">
                    <a:alpha val="40000"/>
                  </a:schemeClr>
                </a:outerShdw>
              </a:effectLst>
            </a:endParaRPr>
          </a:p>
          <a:p>
            <a:pPr marL="0" indent="0">
              <a:lnSpc>
                <a:spcPct val="150000"/>
              </a:lnSpc>
              <a:buNone/>
            </a:pPr>
            <a:endParaRPr sz="1800" dirty="0">
              <a:solidFill>
                <a:schemeClr val="tx1">
                  <a:lumMod val="65000"/>
                  <a:lumOff val="35000"/>
                </a:schemeClr>
              </a:solidFill>
              <a:latin typeface="Nunito Sans" charset="0"/>
              <a:ea typeface="Nunito Sans" charset="0"/>
              <a:cs typeface="Nunito Sans" charset="0"/>
            </a:endParaRPr>
          </a:p>
        </p:txBody>
      </p:sp>
      <p:sp>
        <p:nvSpPr>
          <p:cNvPr id="9" name="副标题 2"/>
          <p:cNvSpPr txBox="1"/>
          <p:nvPr/>
        </p:nvSpPr>
        <p:spPr>
          <a:xfrm>
            <a:off x="1463040" y="801370"/>
            <a:ext cx="4878070" cy="5695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b="1" dirty="0">
                <a:solidFill>
                  <a:schemeClr val="tx1">
                    <a:lumMod val="65000"/>
                    <a:lumOff val="35000"/>
                  </a:schemeClr>
                </a:solidFill>
                <a:latin typeface="Open Sans SemiBold" panose="020B0706030804020204" charset="0"/>
                <a:ea typeface="Nunito Sans" charset="0"/>
                <a:cs typeface="Open Sans SemiBold" panose="020B0706030804020204" charset="0"/>
              </a:rPr>
              <a:t>UnSupervised Learning  </a:t>
            </a:r>
            <a:endParaRPr lang="en-US" altLang="zh-CN" sz="2400" b="1" dirty="0">
              <a:solidFill>
                <a:schemeClr val="tx1">
                  <a:lumMod val="65000"/>
                  <a:lumOff val="35000"/>
                </a:schemeClr>
              </a:solidFill>
              <a:latin typeface="Open Sans SemiBold" panose="020B0706030804020204" charset="0"/>
              <a:ea typeface="Nunito Sans" charset="0"/>
              <a:cs typeface="Open Sans SemiBold" panose="020B070603080402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GB" altLang="en-US"/>
          </a:p>
        </p:txBody>
      </p:sp>
      <p:pic>
        <p:nvPicPr>
          <p:cNvPr id="4" name="Content Placeholder 3" descr="Results-of-t-SNE-analyses-applied-to-artificial-data-sets-2-4-containing-one-or-two"/>
          <p:cNvPicPr>
            <a:picLocks noChangeAspect="1"/>
          </p:cNvPicPr>
          <p:nvPr>
            <p:ph idx="1"/>
          </p:nvPr>
        </p:nvPicPr>
        <p:blipFill>
          <a:blip r:embed="rId1"/>
          <a:stretch>
            <a:fillRect/>
          </a:stretch>
        </p:blipFill>
        <p:spPr>
          <a:xfrm>
            <a:off x="635" y="635"/>
            <a:ext cx="12191365" cy="685736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920000">
            <a:off x="-1277937" y="-892175"/>
            <a:ext cx="7416800" cy="10546715"/>
          </a:xfrm>
          <a:prstGeom prst="rect">
            <a:avLst/>
          </a:prstGeom>
          <a:gradFill>
            <a:gsLst>
              <a:gs pos="0">
                <a:srgbClr val="A5CDD1"/>
              </a:gs>
              <a:gs pos="50000">
                <a:srgbClr val="A5CDD1"/>
              </a:gs>
              <a:gs pos="50000">
                <a:srgbClr val="F8FAF9"/>
              </a:gs>
              <a:gs pos="100000">
                <a:srgbClr val="F8FAF9"/>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sp>
        <p:nvSpPr>
          <p:cNvPr id="3" name="矩形 2"/>
          <p:cNvSpPr/>
          <p:nvPr/>
        </p:nvSpPr>
        <p:spPr>
          <a:xfrm rot="19920000">
            <a:off x="6053138" y="-2796540"/>
            <a:ext cx="7416800" cy="10546715"/>
          </a:xfrm>
          <a:prstGeom prst="rect">
            <a:avLst/>
          </a:prstGeom>
          <a:gradFill>
            <a:gsLst>
              <a:gs pos="0">
                <a:srgbClr val="D1E5EA"/>
              </a:gs>
              <a:gs pos="50000">
                <a:srgbClr val="D1E5EA"/>
              </a:gs>
              <a:gs pos="50000">
                <a:srgbClr val="F8FAF9"/>
              </a:gs>
              <a:gs pos="100000">
                <a:srgbClr val="F8FAF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Nunito Sans" charset="0"/>
            </a:endParaRPr>
          </a:p>
        </p:txBody>
      </p:sp>
      <p:pic>
        <p:nvPicPr>
          <p:cNvPr id="4" name="图片 3" descr="4"/>
          <p:cNvPicPr>
            <a:picLocks noChangeAspect="1"/>
          </p:cNvPicPr>
          <p:nvPr>
            <p:custDataLst>
              <p:tags r:id="rId1"/>
            </p:custDataLst>
          </p:nvPr>
        </p:nvPicPr>
        <p:blipFill>
          <a:blip r:embed="rId2"/>
          <a:srcRect/>
          <a:stretch>
            <a:fillRect/>
          </a:stretch>
        </p:blipFill>
        <p:spPr>
          <a:xfrm rot="5400000">
            <a:off x="2578100" y="-2216150"/>
            <a:ext cx="6845300" cy="11722100"/>
          </a:xfrm>
          <a:prstGeom prst="rect">
            <a:avLst/>
          </a:prstGeom>
        </p:spPr>
      </p:pic>
      <p:sp>
        <p:nvSpPr>
          <p:cNvPr id="8" name="矩形 7"/>
          <p:cNvSpPr/>
          <p:nvPr/>
        </p:nvSpPr>
        <p:spPr>
          <a:xfrm>
            <a:off x="927100" y="679450"/>
            <a:ext cx="10337800" cy="5499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Nunito Sans" charset="0"/>
            </a:endParaRPr>
          </a:p>
        </p:txBody>
      </p:sp>
      <p:sp>
        <p:nvSpPr>
          <p:cNvPr id="5" name="标题 1"/>
          <p:cNvSpPr txBox="1"/>
          <p:nvPr/>
        </p:nvSpPr>
        <p:spPr>
          <a:xfrm>
            <a:off x="1601002" y="1588436"/>
            <a:ext cx="4147954" cy="861328"/>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sz="8000" cap="all" dirty="0">
              <a:solidFill>
                <a:schemeClr val="tx1">
                  <a:lumMod val="65000"/>
                  <a:lumOff val="35000"/>
                </a:schemeClr>
              </a:solidFill>
              <a:uFillTx/>
              <a:latin typeface="Open Sans ExtraBold" panose="020B0906030804020204" charset="0"/>
              <a:ea typeface="Nunito Sans" charset="0"/>
              <a:cs typeface="Open Sans ExtraBold" panose="020B0906030804020204" charset="0"/>
            </a:endParaRPr>
          </a:p>
        </p:txBody>
      </p:sp>
      <p:sp>
        <p:nvSpPr>
          <p:cNvPr id="7" name="副标题 2"/>
          <p:cNvSpPr txBox="1"/>
          <p:nvPr/>
        </p:nvSpPr>
        <p:spPr>
          <a:xfrm>
            <a:off x="1600835" y="2449830"/>
            <a:ext cx="8622665" cy="211772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sz="1800" dirty="0">
                <a:solidFill>
                  <a:schemeClr val="tx1">
                    <a:lumMod val="65000"/>
                    <a:lumOff val="35000"/>
                  </a:schemeClr>
                </a:solidFill>
                <a:latin typeface="Nunito Sans" charset="0"/>
                <a:ea typeface="Nunito Sans" charset="0"/>
                <a:cs typeface="Nunito Sans" charset="0"/>
              </a:rPr>
              <a:t>Supervised learning involves training a model on labeled data. This means that each training example is paired with an output label. The goal is for the model to learn the relationship between the input data and the output labels so it can predict the labels for new, unseen data.</a:t>
            </a:r>
            <a:endParaRPr sz="1800" dirty="0">
              <a:solidFill>
                <a:schemeClr val="tx1">
                  <a:lumMod val="65000"/>
                  <a:lumOff val="35000"/>
                </a:schemeClr>
              </a:solidFill>
              <a:latin typeface="Nunito Sans" charset="0"/>
              <a:ea typeface="Nunito Sans" charset="0"/>
              <a:cs typeface="Nunito Sans" charset="0"/>
            </a:endParaRPr>
          </a:p>
          <a:p>
            <a:pPr marL="0" indent="0">
              <a:lnSpc>
                <a:spcPct val="150000"/>
              </a:lnSpc>
              <a:buNone/>
            </a:pPr>
            <a:endParaRPr sz="1800" dirty="0">
              <a:solidFill>
                <a:schemeClr val="tx1">
                  <a:lumMod val="65000"/>
                  <a:lumOff val="35000"/>
                </a:schemeClr>
              </a:solidFill>
              <a:latin typeface="Nunito Sans" charset="0"/>
              <a:ea typeface="Nunito Sans" charset="0"/>
              <a:cs typeface="Nunito Sans" charset="0"/>
            </a:endParaRPr>
          </a:p>
          <a:p>
            <a:pPr marL="0" indent="0">
              <a:lnSpc>
                <a:spcPct val="150000"/>
              </a:lnSpc>
              <a:buNone/>
            </a:pPr>
            <a:r>
              <a:rPr sz="1800" dirty="0">
                <a:solidFill>
                  <a:schemeClr val="tx1">
                    <a:lumMod val="65000"/>
                    <a:lumOff val="35000"/>
                  </a:schemeClr>
                </a:solidFill>
                <a:latin typeface="Nunito Sans" charset="0"/>
                <a:ea typeface="Nunito Sans" charset="0"/>
                <a:cs typeface="Nunito Sans" charset="0"/>
              </a:rPr>
              <a:t>Example: Predicting whether an email is spam or not (spam detection).</a:t>
            </a:r>
            <a:endParaRPr sz="1800" dirty="0">
              <a:solidFill>
                <a:schemeClr val="tx1">
                  <a:lumMod val="65000"/>
                  <a:lumOff val="35000"/>
                </a:schemeClr>
              </a:solidFill>
              <a:latin typeface="Nunito Sans" charset="0"/>
              <a:ea typeface="Nunito Sans" charset="0"/>
              <a:cs typeface="Nunito Sans" charset="0"/>
            </a:endParaRPr>
          </a:p>
        </p:txBody>
      </p:sp>
      <p:sp>
        <p:nvSpPr>
          <p:cNvPr id="9" name="副标题 2"/>
          <p:cNvSpPr txBox="1"/>
          <p:nvPr/>
        </p:nvSpPr>
        <p:spPr>
          <a:xfrm>
            <a:off x="1463040" y="1372235"/>
            <a:ext cx="4878070" cy="45593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b="1" dirty="0">
                <a:solidFill>
                  <a:schemeClr val="tx1">
                    <a:lumMod val="65000"/>
                    <a:lumOff val="35000"/>
                  </a:schemeClr>
                </a:solidFill>
                <a:latin typeface="Open Sans SemiBold" panose="020B0706030804020204" charset="0"/>
                <a:ea typeface="Nunito Sans" charset="0"/>
                <a:cs typeface="Open Sans SemiBold" panose="020B0706030804020204" charset="0"/>
              </a:rPr>
              <a:t>Supervised Learning  </a:t>
            </a:r>
            <a:endParaRPr lang="en-US" altLang="zh-CN" sz="2400" b="1" dirty="0">
              <a:solidFill>
                <a:schemeClr val="tx1">
                  <a:lumMod val="65000"/>
                  <a:lumOff val="35000"/>
                </a:schemeClr>
              </a:solidFill>
              <a:latin typeface="Open Sans SemiBold" panose="020B0706030804020204" charset="0"/>
              <a:ea typeface="Nunito Sans" charset="0"/>
              <a:cs typeface="Open Sans SemiBold" panose="020B0706030804020204" charset="0"/>
            </a:endParaRPr>
          </a:p>
        </p:txBody>
      </p:sp>
    </p:spTree>
  </p:cSld>
  <p:clrMapOvr>
    <a:masterClrMapping/>
  </p:clrMapOvr>
</p:sld>
</file>

<file path=ppt/tags/tag1.xml><?xml version="1.0" encoding="utf-8"?>
<p:tagLst xmlns:p="http://schemas.openxmlformats.org/presentationml/2006/main">
  <p:tag name="KSO_WM_UNIT_PLACING_PICTURE_USER_VIEWPORT" val="{&quot;height&quot;:1599.4692913385827,&quot;width&quot;:4895.343307086614}"/>
</p:tagLst>
</file>

<file path=ppt/tags/tag10.xml><?xml version="1.0" encoding="utf-8"?>
<p:tagLst xmlns:p="http://schemas.openxmlformats.org/presentationml/2006/main">
  <p:tag name="KSO_WM_UNIT_PLACING_PICTURE_USER_VIEWPORT" val="{&quot;height&quot;:18460,&quot;width&quot;:10780}"/>
</p:tagLst>
</file>

<file path=ppt/tags/tag11.xml><?xml version="1.0" encoding="utf-8"?>
<p:tagLst xmlns:p="http://schemas.openxmlformats.org/presentationml/2006/main">
  <p:tag name="KSO_WM_UNIT_PLACING_PICTURE_USER_VIEWPORT" val="{&quot;height&quot;:18460,&quot;width&quot;:10780}"/>
</p:tagLst>
</file>

<file path=ppt/tags/tag12.xml><?xml version="1.0" encoding="utf-8"?>
<p:tagLst xmlns:p="http://schemas.openxmlformats.org/presentationml/2006/main">
  <p:tag name="KSO_WM_UNIT_PLACING_PICTURE_USER_VIEWPORT" val="{&quot;height&quot;:18460,&quot;width&quot;:10780}"/>
</p:tagLst>
</file>

<file path=ppt/tags/tag13.xml><?xml version="1.0" encoding="utf-8"?>
<p:tagLst xmlns:p="http://schemas.openxmlformats.org/presentationml/2006/main">
  <p:tag name="KSO_WM_UNIT_PLACING_PICTURE_USER_VIEWPORT" val="{&quot;height&quot;:18460,&quot;width&quot;:10780}"/>
</p:tagLst>
</file>

<file path=ppt/tags/tag14.xml><?xml version="1.0" encoding="utf-8"?>
<p:tagLst xmlns:p="http://schemas.openxmlformats.org/presentationml/2006/main">
  <p:tag name="KSO_WM_UNIT_PLACING_PICTURE_USER_VIEWPORT" val="{&quot;height&quot;:18460,&quot;width&quot;:10780}"/>
</p:tagLst>
</file>

<file path=ppt/tags/tag15.xml><?xml version="1.0" encoding="utf-8"?>
<p:tagLst xmlns:p="http://schemas.openxmlformats.org/presentationml/2006/main">
  <p:tag name="KSO_WPP_MARK_KEY" val="19439bb6-c017-49bb-acea-dd3dfbf8be85"/>
  <p:tag name="COMMONDATA" val="eyJoZGlkIjoiMmNmYmEwOWQ4Y2Q0M2IxMGZkNjI4ZjhkZDQyNzg1OTYifQ=="/>
</p:tagLst>
</file>

<file path=ppt/tags/tag2.xml><?xml version="1.0" encoding="utf-8"?>
<p:tagLst xmlns:p="http://schemas.openxmlformats.org/presentationml/2006/main">
  <p:tag name="KSO_WM_UNIT_PLACING_PICTURE_USER_VIEWPORT" val="{&quot;height&quot;:18460,&quot;width&quot;:10780}"/>
</p:tagLst>
</file>

<file path=ppt/tags/tag3.xml><?xml version="1.0" encoding="utf-8"?>
<p:tagLst xmlns:p="http://schemas.openxmlformats.org/presentationml/2006/main">
  <p:tag name="KSO_WM_UNIT_PLACING_PICTURE_USER_VIEWPORT" val="{&quot;height&quot;:18460,&quot;width&quot;:10780}"/>
</p:tagLst>
</file>

<file path=ppt/tags/tag4.xml><?xml version="1.0" encoding="utf-8"?>
<p:tagLst xmlns:p="http://schemas.openxmlformats.org/presentationml/2006/main">
  <p:tag name="KSO_WM_UNIT_PLACING_PICTURE_USER_VIEWPORT" val="{&quot;height&quot;:18460,&quot;width&quot;:10780}"/>
</p:tagLst>
</file>

<file path=ppt/tags/tag5.xml><?xml version="1.0" encoding="utf-8"?>
<p:tagLst xmlns:p="http://schemas.openxmlformats.org/presentationml/2006/main">
  <p:tag name="KSO_WM_UNIT_PLACING_PICTURE_USER_VIEWPORT" val="{&quot;height&quot;:18460,&quot;width&quot;:10780}"/>
</p:tagLst>
</file>

<file path=ppt/tags/tag6.xml><?xml version="1.0" encoding="utf-8"?>
<p:tagLst xmlns:p="http://schemas.openxmlformats.org/presentationml/2006/main">
  <p:tag name="KSO_WM_UNIT_PLACING_PICTURE_USER_VIEWPORT" val="{&quot;height&quot;:18460,&quot;width&quot;:10780}"/>
</p:tagLst>
</file>

<file path=ppt/tags/tag7.xml><?xml version="1.0" encoding="utf-8"?>
<p:tagLst xmlns:p="http://schemas.openxmlformats.org/presentationml/2006/main">
  <p:tag name="KSO_WM_UNIT_PLACING_PICTURE_USER_VIEWPORT" val="{&quot;height&quot;:18460,&quot;width&quot;:10780}"/>
</p:tagLst>
</file>

<file path=ppt/tags/tag8.xml><?xml version="1.0" encoding="utf-8"?>
<p:tagLst xmlns:p="http://schemas.openxmlformats.org/presentationml/2006/main">
  <p:tag name="KSO_WM_UNIT_PLACING_PICTURE_USER_VIEWPORT" val="{&quot;height&quot;:18460,&quot;width&quot;:10780}"/>
</p:tagLst>
</file>

<file path=ppt/tags/tag9.xml><?xml version="1.0" encoding="utf-8"?>
<p:tagLst xmlns:p="http://schemas.openxmlformats.org/presentationml/2006/main">
  <p:tag name="KSO_WM_UNIT_PLACING_PICTURE_USER_VIEWPORT" val="{&quot;height&quot;:18460,&quot;width&quot;:1078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Nunito Sans Light"/>
        <a:ea typeface=""/>
        <a:cs typeface=""/>
        <a:font script="Jpan" typeface="游ゴシック Light"/>
        <a:font script="Hang" typeface="맑은 고딕"/>
        <a:font script="Hans" typeface="Nunito Sans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Nunito Sans"/>
        <a:ea typeface=""/>
        <a:cs typeface=""/>
        <a:font script="Jpan" typeface="游ゴシック"/>
        <a:font script="Hang" typeface="맑은 고딕"/>
        <a:font script="Hans" typeface="Nunito Sans"/>
        <a:font script="Hant" typeface="新細明體"/>
        <a:font script="Arab" typeface="Nunito Sans"/>
        <a:font script="Hebr" typeface="Nunito San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Nunito San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Nunito Sans Light"/>
        <a:ea typeface=""/>
        <a:cs typeface=""/>
        <a:font script="Jpan" typeface="游ゴシック Light"/>
        <a:font script="Hang" typeface="맑은 고딕"/>
        <a:font script="Hans" typeface="Nunito Sans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Nunito Sans"/>
        <a:ea typeface=""/>
        <a:cs typeface=""/>
        <a:font script="Jpan" typeface="游ゴシック"/>
        <a:font script="Hang" typeface="맑은 고딕"/>
        <a:font script="Hans" typeface="Nunito Sans"/>
        <a:font script="Hant" typeface="新細明體"/>
        <a:font script="Arab" typeface="Nunito Sans"/>
        <a:font script="Hebr" typeface="Nunito San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Nunito San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Nunito Sans"/>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Nunito Sans ExtraBold"/>
        <a:ea typeface=""/>
        <a:cs typeface=""/>
        <a:font script="Jpan" typeface="ＭＳ Ｐゴシック"/>
        <a:font script="Hang" typeface="맑은 고딕"/>
        <a:font script="Hans" typeface="Nunito Sans"/>
        <a:font script="Hant" typeface="新細明體"/>
        <a:font script="Arab" typeface="Nunito Sans"/>
        <a:font script="Hebr" typeface="Nunito San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Nunito San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4422</Words>
  <Application>WPS Presentation</Application>
  <PresentationFormat>宽屏</PresentationFormat>
  <Paragraphs>123</Paragraphs>
  <Slides>21</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21</vt:i4>
      </vt:variant>
    </vt:vector>
  </HeadingPairs>
  <TitlesOfParts>
    <vt:vector size="33" baseType="lpstr">
      <vt:lpstr>Arial</vt:lpstr>
      <vt:lpstr>SimSun</vt:lpstr>
      <vt:lpstr>Wingdings</vt:lpstr>
      <vt:lpstr>Nunito Sans</vt:lpstr>
      <vt:lpstr>Nunito Sans Light</vt:lpstr>
      <vt:lpstr>Nunito Sans ExtraBold</vt:lpstr>
      <vt:lpstr>Open Sans ExtraBold</vt:lpstr>
      <vt:lpstr>Open Sans SemiBold</vt:lpstr>
      <vt:lpstr>Microsoft YaHei</vt:lpstr>
      <vt:lpstr>Arial Unicode MS</vt:lpstr>
      <vt:lpstr>Yu Gothic UI Semibold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Supervised Learning  Process</vt:lpstr>
      <vt:lpstr>PowerPoint 演示文稿</vt:lpstr>
      <vt:lpstr>PowerPoint 演示文稿</vt:lpstr>
      <vt:lpstr>Semi-Supervised Learning Process</vt:lpstr>
      <vt:lpstr>PowerPoint 演示文稿</vt:lpstr>
      <vt:lpstr>PowerPoint 演示文稿</vt:lpstr>
      <vt:lpstr>Unsupervised Learning Process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 strator</dc:creator>
  <cp:lastModifiedBy>Pandiya rajan</cp:lastModifiedBy>
  <cp:revision>20</cp:revision>
  <dcterms:created xsi:type="dcterms:W3CDTF">2020-05-07T17:08:00Z</dcterms:created>
  <dcterms:modified xsi:type="dcterms:W3CDTF">2025-01-07T21:11:31Z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D0F6AF4459DC4A0C958028A037021A74_11</vt:lpwstr>
  </property>
  <property fmtid="{D5CDD505-2E9C-101B-9397-08002B2CF9AE}" pid="3" name="KSOProductBuildVer">
    <vt:lpwstr>2057-12.2.0.18639</vt:lpwstr>
  </property>
</Properties>
</file>

<file path=docProps/thumbnail.jpeg>
</file>